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6" r:id="rId20"/>
    <p:sldId id="277" r:id="rId21"/>
    <p:sldId id="278" r:id="rId22"/>
    <p:sldId id="279" r:id="rId23"/>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2202271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59907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38814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594037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2386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1611858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2185712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4837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9900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A62DB-7D75-43C3-8F8F-3B7CC238110A}" type="datetimeFigureOut">
              <a:rPr lang="lv-LV" smtClean="0"/>
              <a:t>03.09.2017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226072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DA62DB-7D75-43C3-8F8F-3B7CC238110A}" type="datetimeFigureOut">
              <a:rPr lang="lv-LV" smtClean="0"/>
              <a:t>03.09.2017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688121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DA62DB-7D75-43C3-8F8F-3B7CC238110A}" type="datetimeFigureOut">
              <a:rPr lang="lv-LV" smtClean="0"/>
              <a:t>03.09.2017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15186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DA62DB-7D75-43C3-8F8F-3B7CC238110A}" type="datetimeFigureOut">
              <a:rPr lang="lv-LV" smtClean="0"/>
              <a:t>03.09.2017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36613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A62DB-7D75-43C3-8F8F-3B7CC238110A}" type="datetimeFigureOut">
              <a:rPr lang="lv-LV" smtClean="0"/>
              <a:t>03.09.2017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336557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DA62DB-7D75-43C3-8F8F-3B7CC238110A}" type="datetimeFigureOut">
              <a:rPr lang="lv-LV" smtClean="0"/>
              <a:t>03.09.2017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60636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5DA62DB-7D75-43C3-8F8F-3B7CC238110A}" type="datetimeFigureOut">
              <a:rPr lang="lv-LV" smtClean="0"/>
              <a:t>03.09.2017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E577FA98-BD96-4E2F-B890-BB048E80A335}" type="slidenum">
              <a:rPr lang="lv-LV" smtClean="0"/>
              <a:t>‹#›</a:t>
            </a:fld>
            <a:endParaRPr lang="lv-LV"/>
          </a:p>
        </p:txBody>
      </p:sp>
    </p:spTree>
    <p:extLst>
      <p:ext uri="{BB962C8B-B14F-4D97-AF65-F5344CB8AC3E}">
        <p14:creationId xmlns:p14="http://schemas.microsoft.com/office/powerpoint/2010/main" val="246832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DA62DB-7D75-43C3-8F8F-3B7CC238110A}" type="datetimeFigureOut">
              <a:rPr lang="lv-LV" smtClean="0"/>
              <a:t>03.09.2017</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77FA98-BD96-4E2F-B890-BB048E80A335}" type="slidenum">
              <a:rPr lang="lv-LV" smtClean="0"/>
              <a:t>‹#›</a:t>
            </a:fld>
            <a:endParaRPr lang="lv-LV"/>
          </a:p>
        </p:txBody>
      </p:sp>
    </p:spTree>
    <p:extLst>
      <p:ext uri="{BB962C8B-B14F-4D97-AF65-F5344CB8AC3E}">
        <p14:creationId xmlns:p14="http://schemas.microsoft.com/office/powerpoint/2010/main" val="396282808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000" dirty="0" smtClean="0"/>
              <a:t>SAV</a:t>
            </a:r>
            <a:r>
              <a:rPr lang="lv-LV" sz="4000" dirty="0" smtClean="0"/>
              <a:t>ĒJIE VAI SVEŠIE? EBREJA TĒLS LATVIEŠU LITERATŪRĀ</a:t>
            </a:r>
            <a:endParaRPr lang="lv-LV" sz="4000" dirty="0"/>
          </a:p>
        </p:txBody>
      </p:sp>
      <p:sp>
        <p:nvSpPr>
          <p:cNvPr id="3" name="Subtitle 2"/>
          <p:cNvSpPr>
            <a:spLocks noGrp="1"/>
          </p:cNvSpPr>
          <p:nvPr>
            <p:ph type="subTitle" idx="1"/>
          </p:nvPr>
        </p:nvSpPr>
        <p:spPr/>
        <p:txBody>
          <a:bodyPr/>
          <a:lstStyle/>
          <a:p>
            <a:r>
              <a:rPr lang="lv-LV" dirty="0" smtClean="0"/>
              <a:t>Dr. philol., asoc. Prof. Elīna Vasiļjeva</a:t>
            </a:r>
          </a:p>
          <a:p>
            <a:r>
              <a:rPr lang="lv-LV" dirty="0" smtClean="0"/>
              <a:t> (Daugavpils Universitāte)</a:t>
            </a:r>
            <a:endParaRPr lang="lv-LV" dirty="0"/>
          </a:p>
        </p:txBody>
      </p:sp>
    </p:spTree>
    <p:extLst>
      <p:ext uri="{BB962C8B-B14F-4D97-AF65-F5344CB8AC3E}">
        <p14:creationId xmlns:p14="http://schemas.microsoft.com/office/powerpoint/2010/main" val="72569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t>Augusts Deglavs «Žīdu meitiņa»</a:t>
            </a:r>
            <a:endParaRPr lang="lv-LV" dirty="0"/>
          </a:p>
        </p:txBody>
      </p:sp>
      <p:sp>
        <p:nvSpPr>
          <p:cNvPr id="3" name="Content Placeholder 2"/>
          <p:cNvSpPr>
            <a:spLocks noGrp="1"/>
          </p:cNvSpPr>
          <p:nvPr>
            <p:ph idx="1"/>
          </p:nvPr>
        </p:nvSpPr>
        <p:spPr/>
        <p:txBody>
          <a:bodyPr/>
          <a:lstStyle/>
          <a:p>
            <a:pPr algn="just"/>
            <a:r>
              <a:rPr lang="lv-LV" dirty="0"/>
              <a:t>Šekspīra </a:t>
            </a:r>
            <a:r>
              <a:rPr lang="lv-LV" dirty="0" smtClean="0"/>
              <a:t>traģēdijas «</a:t>
            </a:r>
            <a:r>
              <a:rPr lang="lv-LV" dirty="0" err="1" smtClean="0"/>
              <a:t>Romeo</a:t>
            </a:r>
            <a:r>
              <a:rPr lang="lv-LV" dirty="0" smtClean="0"/>
              <a:t> un Džuljeta» </a:t>
            </a:r>
            <a:r>
              <a:rPr lang="lv-LV" dirty="0"/>
              <a:t>variants Deglavam stāstījumā pārvēršas par idillisko melodrāmu ar izteiktiem komiskajiem elementiem, kad viss beidzās ar tēvu salīgšanu, laimīgām kāzām, kurās tēvi laižās žīdu dejās. To pastiprina ebreju un kristiešu laimīgā sadzīvošana finālā: “Caur to viņu veikals kļuvis slāvā, - kristīti tur labprāt iegriežas un tā kā viņi saviem viesiem pakavē labprāt laiku pastāstot no saviem piedzīvojumiem, tad caur to arī šīs stāsts ir iznācis klajā”</a:t>
            </a:r>
          </a:p>
        </p:txBody>
      </p:sp>
    </p:spTree>
    <p:extLst>
      <p:ext uri="{BB962C8B-B14F-4D97-AF65-F5344CB8AC3E}">
        <p14:creationId xmlns:p14="http://schemas.microsoft.com/office/powerpoint/2010/main" val="16148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smtClean="0"/>
              <a:t>Jānis Ezeriņš «Pūra nauda»(1923)</a:t>
            </a:r>
            <a:endParaRPr lang="lv-LV" dirty="0"/>
          </a:p>
        </p:txBody>
      </p:sp>
      <p:sp>
        <p:nvSpPr>
          <p:cNvPr id="3" name="Content Placeholder 2"/>
          <p:cNvSpPr>
            <a:spLocks noGrp="1"/>
          </p:cNvSpPr>
          <p:nvPr>
            <p:ph idx="1"/>
          </p:nvPr>
        </p:nvSpPr>
        <p:spPr/>
        <p:txBody>
          <a:bodyPr>
            <a:normAutofit/>
          </a:bodyPr>
          <a:lstStyle/>
          <a:p>
            <a:pPr algn="just"/>
            <a:r>
              <a:rPr lang="lv-LV" sz="2400" dirty="0"/>
              <a:t>Tas ir stāsts no ebreju dzīves ar saviem iekšējiem likumiem. Un personāžu sistēmas līmeni, kā arī sižetisko norisinājumu virknē runāt par iespējamo opozīciju “savs – svešs” nav iespējams, jo novelē darbojas tikai personāži ebreju un konflikta atrisināšana neiziet ārpus ebreju pasaules. </a:t>
            </a:r>
          </a:p>
        </p:txBody>
      </p:sp>
    </p:spTree>
    <p:extLst>
      <p:ext uri="{BB962C8B-B14F-4D97-AF65-F5344CB8AC3E}">
        <p14:creationId xmlns:p14="http://schemas.microsoft.com/office/powerpoint/2010/main" val="3574419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Jānis </a:t>
            </a:r>
            <a:r>
              <a:rPr lang="lv-LV" dirty="0" err="1" smtClean="0"/>
              <a:t>Poruks</a:t>
            </a:r>
            <a:r>
              <a:rPr lang="lv-LV" dirty="0" smtClean="0"/>
              <a:t> un ebreju tēma</a:t>
            </a:r>
            <a:endParaRPr lang="lv-LV" dirty="0"/>
          </a:p>
        </p:txBody>
      </p:sp>
      <p:sp>
        <p:nvSpPr>
          <p:cNvPr id="3" name="Content Placeholder 2"/>
          <p:cNvSpPr>
            <a:spLocks noGrp="1"/>
          </p:cNvSpPr>
          <p:nvPr>
            <p:ph idx="1"/>
          </p:nvPr>
        </p:nvSpPr>
        <p:spPr/>
        <p:txBody>
          <a:bodyPr>
            <a:normAutofit/>
          </a:bodyPr>
          <a:lstStyle/>
          <a:p>
            <a:pPr algn="just"/>
            <a:r>
              <a:rPr lang="lv-LV" sz="2400" dirty="0"/>
              <a:t>Visu nelielo  J. </a:t>
            </a:r>
            <a:r>
              <a:rPr lang="lv-LV" sz="2400" dirty="0" err="1"/>
              <a:t>Poruka</a:t>
            </a:r>
            <a:r>
              <a:rPr lang="lv-LV" sz="2400" dirty="0"/>
              <a:t> „ebreju tekstu” klāstu tematiski var sadalīt divās grupās: 1) teksti, kuru darbības laiks ir paša autorā tagadne vai netālā pagātne (bērnība), un tajos darbība norisinās uz sadzīves fona; 2) teksti ar izteiktu mitoloģisko kontekstu, kuros par darbības laiku kļūst senā mitoloģiskā, bībeliskā pagātne. „Mūžīgais žīds” šajā ziņā ieņem ļoti īpatnēju vietu.</a:t>
            </a:r>
          </a:p>
        </p:txBody>
      </p:sp>
    </p:spTree>
    <p:extLst>
      <p:ext uri="{BB962C8B-B14F-4D97-AF65-F5344CB8AC3E}">
        <p14:creationId xmlns:p14="http://schemas.microsoft.com/office/powerpoint/2010/main" val="888737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Andrieva Niedras romāns “Kad mēness dilst” (1902)</a:t>
            </a:r>
          </a:p>
        </p:txBody>
      </p:sp>
      <p:sp>
        <p:nvSpPr>
          <p:cNvPr id="3" name="Content Placeholder 2"/>
          <p:cNvSpPr>
            <a:spLocks noGrp="1"/>
          </p:cNvSpPr>
          <p:nvPr>
            <p:ph idx="1"/>
          </p:nvPr>
        </p:nvSpPr>
        <p:spPr/>
        <p:txBody>
          <a:bodyPr>
            <a:normAutofit/>
          </a:bodyPr>
          <a:lstStyle/>
          <a:p>
            <a:pPr algn="just"/>
            <a:r>
              <a:rPr lang="lv-LV" sz="2400" dirty="0" smtClean="0"/>
              <a:t>“</a:t>
            </a:r>
            <a:r>
              <a:rPr lang="lv-LV" sz="2400" dirty="0"/>
              <a:t>Ja svešiniek’: mana nelaikā </a:t>
            </a:r>
            <a:r>
              <a:rPr lang="lv-LV" sz="2400" dirty="0" err="1"/>
              <a:t>mirusē</a:t>
            </a:r>
            <a:r>
              <a:rPr lang="lv-LV" sz="2400" dirty="0"/>
              <a:t> tauta ir cilvēces vampīrs... no jūsu asinīm viņa tiek stipra līdz nākošai naktij. Ja, svešiniek’: tas nav zelts, ko mēs krājam, tas dzīvo tautu asinis... No nakts uz nakti mēs viņas sūcam un priecājamies, ka jūs </a:t>
            </a:r>
            <a:r>
              <a:rPr lang="lv-LV" sz="2400" dirty="0" err="1"/>
              <a:t>dzeltiet</a:t>
            </a:r>
            <a:r>
              <a:rPr lang="lv-LV" sz="2400" dirty="0"/>
              <a:t> un nespēcīgi topat. Ja, svešiniek’: mēs topam gudri, lai zinātu, kurā dzīslā plūst jūsu tautām vissārtākās asinis. Mēs topam jums par kalpiem, lai aizmidzinātu jūs saviem spārnu </a:t>
            </a:r>
            <a:r>
              <a:rPr lang="lv-LV" sz="2400" dirty="0" err="1"/>
              <a:t>vēdieniem</a:t>
            </a:r>
            <a:r>
              <a:rPr lang="lv-LV" sz="2400" dirty="0"/>
              <a:t>, kamēr mūsu vampīra lūpas sūcas jums </a:t>
            </a:r>
            <a:r>
              <a:rPr lang="lv-LV" sz="2400" dirty="0" smtClean="0"/>
              <a:t>krūtīs»</a:t>
            </a:r>
            <a:endParaRPr lang="lv-LV" sz="2400" dirty="0"/>
          </a:p>
        </p:txBody>
      </p:sp>
    </p:spTree>
    <p:extLst>
      <p:ext uri="{BB962C8B-B14F-4D97-AF65-F5344CB8AC3E}">
        <p14:creationId xmlns:p14="http://schemas.microsoft.com/office/powerpoint/2010/main" val="1145595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lv-LV" b="1" dirty="0"/>
              <a:t>Nacionālās identitātes meklējumi un ebreju teksts</a:t>
            </a:r>
            <a:r>
              <a:rPr lang="lv-LV" dirty="0"/>
              <a:t/>
            </a:r>
            <a:br>
              <a:rPr lang="lv-LV" dirty="0"/>
            </a:br>
            <a:endParaRPr lang="lv-LV" dirty="0"/>
          </a:p>
        </p:txBody>
      </p:sp>
      <p:sp>
        <p:nvSpPr>
          <p:cNvPr id="3" name="Content Placeholder 2"/>
          <p:cNvSpPr>
            <a:spLocks noGrp="1"/>
          </p:cNvSpPr>
          <p:nvPr>
            <p:ph idx="1"/>
          </p:nvPr>
        </p:nvSpPr>
        <p:spPr/>
        <p:txBody>
          <a:bodyPr/>
          <a:lstStyle/>
          <a:p>
            <a:r>
              <a:rPr lang="lv-LV" dirty="0" smtClean="0"/>
              <a:t>A. Brigadere «Dievs. Daba. Darbs»</a:t>
            </a:r>
          </a:p>
          <a:p>
            <a:r>
              <a:rPr lang="lv-LV" dirty="0" smtClean="0"/>
              <a:t> </a:t>
            </a:r>
            <a:r>
              <a:rPr lang="lv-LV" dirty="0"/>
              <a:t>Ieva Kalniņa iezīmē savā rakstā arī politisko komponentu A. Brigaderes 20. gadu darbos: komēdija “Lielais loms” (1925), publicistikā “Dzelzs dūre”(1921) un romāns “Kvēlošā lokā” (1928). Vēsturisko notikumu konteksts (revolūcijas, apvērsumi, Latvijas Republikas nodibināšana) spiež A. Brigadere citādāk paskatīties gan uz latviskuma kodu, gan uz </a:t>
            </a:r>
            <a:r>
              <a:rPr lang="lv-LV" i="1" dirty="0"/>
              <a:t>citu</a:t>
            </a:r>
            <a:r>
              <a:rPr lang="lv-LV" dirty="0"/>
              <a:t> lomu valsts problēmu risināšanā. </a:t>
            </a:r>
            <a:endParaRPr lang="lv-LV" dirty="0" smtClean="0"/>
          </a:p>
          <a:p>
            <a:endParaRPr lang="lv-LV" dirty="0"/>
          </a:p>
        </p:txBody>
      </p:sp>
    </p:spTree>
    <p:extLst>
      <p:ext uri="{BB962C8B-B14F-4D97-AF65-F5344CB8AC3E}">
        <p14:creationId xmlns:p14="http://schemas.microsoft.com/office/powerpoint/2010/main" val="528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Rainis un ebreji</a:t>
            </a:r>
            <a:endParaRPr lang="lv-LV" dirty="0"/>
          </a:p>
        </p:txBody>
      </p:sp>
      <p:sp>
        <p:nvSpPr>
          <p:cNvPr id="3" name="Content Placeholder 2"/>
          <p:cNvSpPr>
            <a:spLocks noGrp="1"/>
          </p:cNvSpPr>
          <p:nvPr>
            <p:ph idx="1"/>
          </p:nvPr>
        </p:nvSpPr>
        <p:spPr/>
        <p:txBody>
          <a:bodyPr>
            <a:normAutofit/>
          </a:bodyPr>
          <a:lstStyle/>
          <a:p>
            <a:pPr lvl="0"/>
            <a:r>
              <a:rPr lang="lv-LV" sz="2400" dirty="0"/>
              <a:t>Ebreju teksts Raiņa daiļradē un tulkojumos. Tieši Raiņa daiļrade demonstrē dažādas ebreju teksta modifikācijas literārajā procesā;</a:t>
            </a:r>
          </a:p>
          <a:p>
            <a:pPr lvl="0"/>
            <a:r>
              <a:rPr lang="lv-LV" sz="2400" dirty="0"/>
              <a:t>Raiņa sabiedriskā un politiska dzīve ebreju jautājuma kontekstā</a:t>
            </a:r>
          </a:p>
          <a:p>
            <a:r>
              <a:rPr lang="lv-LV" sz="2400" dirty="0"/>
              <a:t>Raiņa personiskie sakari ar ebreju kultūru. </a:t>
            </a:r>
          </a:p>
        </p:txBody>
      </p:sp>
    </p:spTree>
    <p:extLst>
      <p:ext uri="{BB962C8B-B14F-4D97-AF65-F5344CB8AC3E}">
        <p14:creationId xmlns:p14="http://schemas.microsoft.com/office/powerpoint/2010/main" val="2039189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Holokausta tēma latviešu literatūrā</a:t>
            </a:r>
            <a:endParaRPr lang="lv-LV" dirty="0"/>
          </a:p>
        </p:txBody>
      </p:sp>
      <p:sp>
        <p:nvSpPr>
          <p:cNvPr id="3" name="Content Placeholder 2"/>
          <p:cNvSpPr>
            <a:spLocks noGrp="1"/>
          </p:cNvSpPr>
          <p:nvPr>
            <p:ph idx="1"/>
          </p:nvPr>
        </p:nvSpPr>
        <p:spPr/>
        <p:txBody>
          <a:bodyPr/>
          <a:lstStyle/>
          <a:p>
            <a:pPr lvl="0"/>
            <a:r>
              <a:rPr lang="lv-LV" sz="2400" dirty="0"/>
              <a:t>Padomju posma latviešu literatūra.</a:t>
            </a:r>
          </a:p>
          <a:p>
            <a:pPr lvl="0"/>
            <a:r>
              <a:rPr lang="lv-LV" sz="2400" dirty="0"/>
              <a:t>Neatkarīgās Latvijas literatūra (visspilgtākais piemērs ir A. Kolberga vēsturiskā </a:t>
            </a:r>
            <a:r>
              <a:rPr lang="lv-LV" sz="2400" dirty="0" err="1"/>
              <a:t>detektīvtriloģija</a:t>
            </a:r>
            <a:r>
              <a:rPr lang="lv-LV" sz="2400" dirty="0"/>
              <a:t> par </a:t>
            </a:r>
            <a:r>
              <a:rPr lang="lv-LV" sz="2400" dirty="0" err="1"/>
              <a:t>Dāvidsona</a:t>
            </a:r>
            <a:r>
              <a:rPr lang="lv-LV" sz="2400" dirty="0"/>
              <a:t> briljantiem „Klaunu maršs šausmu tirgū”, kurā tieši Holokausta notikumi kļūst par </a:t>
            </a:r>
            <a:r>
              <a:rPr lang="lv-LV" sz="2400" dirty="0" err="1"/>
              <a:t>sižetveidojošo</a:t>
            </a:r>
            <a:r>
              <a:rPr lang="lv-LV" sz="2400" dirty="0"/>
              <a:t> pamatu) un </a:t>
            </a:r>
            <a:r>
              <a:rPr lang="lv-LV" sz="2400" dirty="0" err="1"/>
              <a:t>ego</a:t>
            </a:r>
            <a:r>
              <a:rPr lang="lv-LV" sz="2400" dirty="0"/>
              <a:t>-literatūra.</a:t>
            </a:r>
          </a:p>
          <a:p>
            <a:pPr lvl="0" algn="just"/>
            <a:r>
              <a:rPr lang="lv-LV" sz="2400" dirty="0"/>
              <a:t>Trimdas literatūra, kurā savukārt jānošķir atsevišķs segments, kas saistīts ar rakstnieku – bijušo leģionāru – daiļradi.</a:t>
            </a:r>
          </a:p>
          <a:p>
            <a:endParaRPr lang="lv-LV" dirty="0"/>
          </a:p>
        </p:txBody>
      </p:sp>
    </p:spTree>
    <p:extLst>
      <p:ext uri="{BB962C8B-B14F-4D97-AF65-F5344CB8AC3E}">
        <p14:creationId xmlns:p14="http://schemas.microsoft.com/office/powerpoint/2010/main" val="3126976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Holokausta tēma latviešu literatūrā</a:t>
            </a:r>
            <a:endParaRPr lang="lv-LV" dirty="0"/>
          </a:p>
        </p:txBody>
      </p:sp>
      <p:sp>
        <p:nvSpPr>
          <p:cNvPr id="3" name="Content Placeholder 2"/>
          <p:cNvSpPr>
            <a:spLocks noGrp="1"/>
          </p:cNvSpPr>
          <p:nvPr>
            <p:ph idx="1"/>
          </p:nvPr>
        </p:nvSpPr>
        <p:spPr/>
        <p:txBody>
          <a:bodyPr>
            <a:normAutofit/>
          </a:bodyPr>
          <a:lstStyle/>
          <a:p>
            <a:r>
              <a:rPr lang="lv-LV" sz="2400" dirty="0"/>
              <a:t>Viļa Lāča romāns-epopeja </a:t>
            </a:r>
            <a:r>
              <a:rPr lang="lv-LV" sz="2400" i="1" dirty="0"/>
              <a:t>Vētra </a:t>
            </a:r>
            <a:r>
              <a:rPr lang="lv-LV" sz="2400" dirty="0"/>
              <a:t>(1945.-1948</a:t>
            </a:r>
            <a:r>
              <a:rPr lang="lv-LV" sz="2400" dirty="0" smtClean="0"/>
              <a:t>.)</a:t>
            </a:r>
          </a:p>
          <a:p>
            <a:pPr algn="just"/>
            <a:r>
              <a:rPr lang="lv-LV" sz="2400" dirty="0"/>
              <a:t>Dagnijas Zigmontes </a:t>
            </a:r>
            <a:r>
              <a:rPr lang="lv-LV" sz="2400" i="1" dirty="0"/>
              <a:t>Bērni un koki aug pret sauli </a:t>
            </a:r>
            <a:r>
              <a:rPr lang="lv-LV" sz="2400" dirty="0"/>
              <a:t>(1959), Ojāra Vācieša </a:t>
            </a:r>
            <a:r>
              <a:rPr lang="lv-LV" sz="2400" i="1" dirty="0"/>
              <a:t>Rumbula </a:t>
            </a:r>
            <a:r>
              <a:rPr lang="lv-LV" sz="2400" dirty="0"/>
              <a:t>(1966), Ēvalda Vilka </a:t>
            </a:r>
            <a:r>
              <a:rPr lang="lv-LV" sz="2400" i="1" dirty="0"/>
              <a:t>Pusnakts stunda</a:t>
            </a:r>
            <a:r>
              <a:rPr lang="lv-LV" sz="2400" dirty="0"/>
              <a:t> (1968). </a:t>
            </a:r>
            <a:endParaRPr lang="lv-LV" sz="2400" dirty="0"/>
          </a:p>
        </p:txBody>
      </p:sp>
    </p:spTree>
    <p:extLst>
      <p:ext uri="{BB962C8B-B14F-4D97-AF65-F5344CB8AC3E}">
        <p14:creationId xmlns:p14="http://schemas.microsoft.com/office/powerpoint/2010/main" val="4230526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Holokausta tēma latviešu literatūrā</a:t>
            </a:r>
            <a:endParaRPr lang="lv-LV" dirty="0"/>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rot="5400000">
            <a:off x="828675" y="3011150"/>
            <a:ext cx="3881438" cy="2180313"/>
          </a:xfrm>
        </p:spPr>
      </p:pic>
      <p:sp>
        <p:nvSpPr>
          <p:cNvPr id="4" name="Content Placeholder 3"/>
          <p:cNvSpPr>
            <a:spLocks noGrp="1"/>
          </p:cNvSpPr>
          <p:nvPr>
            <p:ph sz="half" idx="2"/>
          </p:nvPr>
        </p:nvSpPr>
        <p:spPr/>
        <p:txBody>
          <a:bodyPr>
            <a:normAutofit/>
          </a:bodyPr>
          <a:lstStyle/>
          <a:p>
            <a:r>
              <a:rPr lang="lv-LV" sz="2800" dirty="0" smtClean="0"/>
              <a:t>Zenta </a:t>
            </a:r>
            <a:r>
              <a:rPr lang="lv-LV" sz="2800" dirty="0" err="1" smtClean="0"/>
              <a:t>Ērgle</a:t>
            </a:r>
            <a:r>
              <a:rPr lang="lv-LV" sz="2800" dirty="0" smtClean="0"/>
              <a:t> «Noslēpumainais atradums» (1980)</a:t>
            </a:r>
            <a:endParaRPr lang="lv-LV" sz="2800" dirty="0"/>
          </a:p>
        </p:txBody>
      </p:sp>
    </p:spTree>
    <p:extLst>
      <p:ext uri="{BB962C8B-B14F-4D97-AF65-F5344CB8AC3E}">
        <p14:creationId xmlns:p14="http://schemas.microsoft.com/office/powerpoint/2010/main" val="3904651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Holokausta tēma latviešu literatūrā</a:t>
            </a:r>
            <a:endParaRPr lang="lv-LV" dirty="0"/>
          </a:p>
        </p:txBody>
      </p:sp>
      <p:sp>
        <p:nvSpPr>
          <p:cNvPr id="3" name="Content Placeholder 2"/>
          <p:cNvSpPr>
            <a:spLocks noGrp="1"/>
          </p:cNvSpPr>
          <p:nvPr>
            <p:ph idx="1"/>
          </p:nvPr>
        </p:nvSpPr>
        <p:spPr/>
        <p:txBody>
          <a:bodyPr/>
          <a:lstStyle/>
          <a:p>
            <a:pPr algn="just"/>
            <a:r>
              <a:rPr lang="lv-LV" sz="2400" dirty="0"/>
              <a:t>Mārtiņa Zīverta kamerluga </a:t>
            </a:r>
            <a:r>
              <a:rPr lang="lv-LV" sz="2400" i="1" dirty="0"/>
              <a:t>Pēdējā </a:t>
            </a:r>
            <a:r>
              <a:rPr lang="lv-LV" sz="2400" i="1" dirty="0" smtClean="0"/>
              <a:t>laiva (1967)</a:t>
            </a:r>
          </a:p>
          <a:p>
            <a:pPr algn="just"/>
            <a:r>
              <a:rPr lang="lv-LV" sz="2400" dirty="0" smtClean="0"/>
              <a:t>Gunāra </a:t>
            </a:r>
            <a:r>
              <a:rPr lang="lv-LV" sz="2400" dirty="0" err="1" smtClean="0"/>
              <a:t>Janovska</a:t>
            </a:r>
            <a:r>
              <a:rPr lang="lv-LV" sz="2400" dirty="0" smtClean="0"/>
              <a:t> romāns </a:t>
            </a:r>
            <a:r>
              <a:rPr lang="lv-LV" sz="2400" i="1" dirty="0"/>
              <a:t>Pilsēta pie upes</a:t>
            </a:r>
            <a:r>
              <a:rPr lang="lv-LV" sz="2400" dirty="0"/>
              <a:t> (periodikā iznāk 1987. gadā</a:t>
            </a:r>
            <a:r>
              <a:rPr lang="lv-LV" sz="2400" dirty="0" smtClean="0"/>
              <a:t>)</a:t>
            </a:r>
          </a:p>
          <a:p>
            <a:pPr algn="just"/>
            <a:r>
              <a:rPr lang="lv-LV" sz="2400" dirty="0" smtClean="0"/>
              <a:t> </a:t>
            </a:r>
            <a:r>
              <a:rPr lang="lv-LV" sz="2400" dirty="0"/>
              <a:t>Rihards Rīdzinieks (īstajā vārdā Ervīns Grīns) </a:t>
            </a:r>
            <a:r>
              <a:rPr lang="lv-LV" sz="2400" dirty="0" smtClean="0"/>
              <a:t>romāns </a:t>
            </a:r>
            <a:r>
              <a:rPr lang="lv-LV" sz="2400" i="1" dirty="0"/>
              <a:t>Zelta motocikls (</a:t>
            </a:r>
            <a:r>
              <a:rPr lang="lv-LV" sz="2400" i="1" dirty="0" err="1"/>
              <a:t>sešdesmito</a:t>
            </a:r>
            <a:r>
              <a:rPr lang="lv-LV" sz="2400" i="1" dirty="0"/>
              <a:t> gadu </a:t>
            </a:r>
            <a:r>
              <a:rPr lang="lv-LV" sz="2400" i="1" dirty="0" smtClean="0"/>
              <a:t>romāns) </a:t>
            </a:r>
            <a:r>
              <a:rPr lang="lv-LV" sz="2400" dirty="0" smtClean="0"/>
              <a:t>(1976)</a:t>
            </a:r>
            <a:endParaRPr lang="lv-LV" sz="2400" dirty="0"/>
          </a:p>
          <a:p>
            <a:endParaRPr lang="lv-LV" dirty="0"/>
          </a:p>
        </p:txBody>
      </p:sp>
    </p:spTree>
    <p:extLst>
      <p:ext uri="{BB962C8B-B14F-4D97-AF65-F5344CB8AC3E}">
        <p14:creationId xmlns:p14="http://schemas.microsoft.com/office/powerpoint/2010/main" val="295654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S</a:t>
            </a:r>
            <a:r>
              <a:rPr lang="lv-LV" dirty="0" smtClean="0"/>
              <a:t>ĀKUMS</a:t>
            </a:r>
            <a:endParaRPr lang="lv-LV"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68022" y="2160588"/>
            <a:ext cx="6215993" cy="3881437"/>
          </a:xfrm>
        </p:spPr>
      </p:pic>
    </p:spTree>
    <p:extLst>
      <p:ext uri="{BB962C8B-B14F-4D97-AF65-F5344CB8AC3E}">
        <p14:creationId xmlns:p14="http://schemas.microsoft.com/office/powerpoint/2010/main" val="460526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lv-LV" b="1" dirty="0"/>
              <a:t>Ebreju teksts mūsdienu latviešu literatūrā</a:t>
            </a:r>
            <a:r>
              <a:rPr lang="lv-LV" dirty="0"/>
              <a:t/>
            </a:r>
            <a:br>
              <a:rPr lang="lv-LV" dirty="0"/>
            </a:br>
            <a:endParaRPr lang="lv-LV" dirty="0"/>
          </a:p>
        </p:txBody>
      </p:sp>
      <p:sp>
        <p:nvSpPr>
          <p:cNvPr id="3" name="Content Placeholder 2"/>
          <p:cNvSpPr>
            <a:spLocks noGrp="1"/>
          </p:cNvSpPr>
          <p:nvPr>
            <p:ph idx="1"/>
          </p:nvPr>
        </p:nvSpPr>
        <p:spPr/>
        <p:txBody>
          <a:bodyPr>
            <a:normAutofit/>
          </a:bodyPr>
          <a:lstStyle/>
          <a:p>
            <a:pPr algn="just"/>
            <a:r>
              <a:rPr lang="lv-LV" sz="2400" dirty="0"/>
              <a:t>Māras Zālītes </a:t>
            </a:r>
            <a:r>
              <a:rPr lang="lv-LV" sz="2400" dirty="0" smtClean="0"/>
              <a:t>romān</a:t>
            </a:r>
            <a:r>
              <a:rPr lang="en-US" sz="2400" dirty="0" smtClean="0"/>
              <a:t>s</a:t>
            </a:r>
            <a:r>
              <a:rPr lang="lv-LV" sz="2400" dirty="0" smtClean="0"/>
              <a:t> </a:t>
            </a:r>
            <a:r>
              <a:rPr lang="lv-LV" sz="2400" dirty="0"/>
              <a:t>“Pieci pirksti</a:t>
            </a:r>
            <a:r>
              <a:rPr lang="lv-LV" sz="2400" dirty="0" smtClean="0"/>
              <a:t>”</a:t>
            </a:r>
            <a:endParaRPr lang="en-US" sz="2400" dirty="0"/>
          </a:p>
          <a:p>
            <a:pPr marL="0" indent="0" algn="just">
              <a:buNone/>
            </a:pPr>
            <a:r>
              <a:rPr lang="lv-LV" sz="2400" dirty="0"/>
              <a:t>– “Bērns, ja tu zinātu, kāds mums kādreiz bija veikals! </a:t>
            </a:r>
            <a:r>
              <a:rPr lang="lv-LV" sz="2400" dirty="0" err="1"/>
              <a:t>Šitas</a:t>
            </a:r>
            <a:r>
              <a:rPr lang="lv-LV" sz="2400" dirty="0"/>
              <a:t> pats, jā. Goldšteina kungs bija tik solīds,, Goldšteina kundze tik laipna! Veikalā bija viss! Pilnīgi viss!”</a:t>
            </a:r>
            <a:endParaRPr lang="lv-LV" sz="2400" dirty="0"/>
          </a:p>
        </p:txBody>
      </p:sp>
    </p:spTree>
    <p:extLst>
      <p:ext uri="{BB962C8B-B14F-4D97-AF65-F5344CB8AC3E}">
        <p14:creationId xmlns:p14="http://schemas.microsoft.com/office/powerpoint/2010/main" val="680344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Ebreju teksts mūsdienu latviešu literatūrā</a:t>
            </a:r>
            <a:endParaRPr lang="lv-LV" dirty="0"/>
          </a:p>
        </p:txBody>
      </p:sp>
      <p:sp>
        <p:nvSpPr>
          <p:cNvPr id="3" name="Content Placeholder 2"/>
          <p:cNvSpPr>
            <a:spLocks noGrp="1"/>
          </p:cNvSpPr>
          <p:nvPr>
            <p:ph idx="1"/>
          </p:nvPr>
        </p:nvSpPr>
        <p:spPr/>
        <p:txBody>
          <a:bodyPr/>
          <a:lstStyle/>
          <a:p>
            <a:pPr algn="just"/>
            <a:r>
              <a:rPr lang="lv-LV" sz="2400" dirty="0"/>
              <a:t>Māra Bērziņa romāns “Svina </a:t>
            </a:r>
            <a:r>
              <a:rPr lang="lv-LV" sz="2400" dirty="0" smtClean="0"/>
              <a:t>garša”</a:t>
            </a:r>
            <a:r>
              <a:rPr lang="en-US" sz="2400" dirty="0" smtClean="0"/>
              <a:t> (2015)</a:t>
            </a:r>
          </a:p>
          <a:p>
            <a:pPr marL="0" indent="0" algn="just">
              <a:buNone/>
            </a:pPr>
            <a:r>
              <a:rPr lang="en-US" sz="2400" dirty="0" err="1"/>
              <a:t>Viena</a:t>
            </a:r>
            <a:r>
              <a:rPr lang="en-US" sz="2400" dirty="0"/>
              <a:t> no </a:t>
            </a:r>
            <a:r>
              <a:rPr lang="en-US" sz="2400" dirty="0" err="1"/>
              <a:t>romāna</a:t>
            </a:r>
            <a:r>
              <a:rPr lang="en-US" sz="2400" dirty="0"/>
              <a:t> </a:t>
            </a:r>
            <a:r>
              <a:rPr lang="en-US" sz="2400" dirty="0" err="1"/>
              <a:t>zīmīgajām</a:t>
            </a:r>
            <a:r>
              <a:rPr lang="en-US" sz="2400" dirty="0"/>
              <a:t> </a:t>
            </a:r>
            <a:r>
              <a:rPr lang="en-US" sz="2400" dirty="0" err="1"/>
              <a:t>epizodēm</a:t>
            </a:r>
            <a:r>
              <a:rPr lang="en-US" sz="2400" dirty="0"/>
              <a:t> </a:t>
            </a:r>
            <a:r>
              <a:rPr lang="en-US" sz="2400" dirty="0" err="1"/>
              <a:t>ir</a:t>
            </a:r>
            <a:r>
              <a:rPr lang="en-US" sz="2400" dirty="0"/>
              <a:t> </a:t>
            </a:r>
            <a:r>
              <a:rPr lang="en-US" sz="2400" dirty="0" err="1"/>
              <a:t>pašas</a:t>
            </a:r>
            <a:r>
              <a:rPr lang="en-US" sz="2400" dirty="0"/>
              <a:t> </a:t>
            </a:r>
            <a:r>
              <a:rPr lang="en-US" sz="2400" dirty="0" err="1"/>
              <a:t>pēdējās</a:t>
            </a:r>
            <a:r>
              <a:rPr lang="en-US" sz="2400" dirty="0"/>
              <a:t> </a:t>
            </a:r>
            <a:r>
              <a:rPr lang="en-US" sz="2400" dirty="0" err="1"/>
              <a:t>lappaspuses</a:t>
            </a:r>
            <a:r>
              <a:rPr lang="en-US" sz="2400" dirty="0"/>
              <a:t> - </a:t>
            </a:r>
            <a:r>
              <a:rPr lang="en-US" sz="2400" dirty="0" err="1"/>
              <a:t>ceļš</a:t>
            </a:r>
            <a:r>
              <a:rPr lang="en-US" sz="2400" dirty="0"/>
              <a:t> </a:t>
            </a:r>
            <a:r>
              <a:rPr lang="en-US" sz="2400" dirty="0" err="1"/>
              <a:t>uz</a:t>
            </a:r>
            <a:r>
              <a:rPr lang="en-US" sz="2400" dirty="0"/>
              <a:t> </a:t>
            </a:r>
            <a:r>
              <a:rPr lang="en-US" sz="2400" dirty="0" err="1"/>
              <a:t>Rumbulu</a:t>
            </a:r>
            <a:r>
              <a:rPr lang="en-US" sz="2400" dirty="0"/>
              <a:t>. </a:t>
            </a:r>
            <a:r>
              <a:rPr lang="en-US" sz="2400" dirty="0" err="1"/>
              <a:t>Iedams</a:t>
            </a:r>
            <a:r>
              <a:rPr lang="en-US" sz="2400" dirty="0"/>
              <a:t> </a:t>
            </a:r>
            <a:r>
              <a:rPr lang="en-US" sz="2400" dirty="0" err="1"/>
              <a:t>uz</a:t>
            </a:r>
            <a:r>
              <a:rPr lang="en-US" sz="2400" dirty="0"/>
              <a:t> </a:t>
            </a:r>
            <a:r>
              <a:rPr lang="en-US" sz="2400" dirty="0" err="1"/>
              <a:t>Rumbulu</a:t>
            </a:r>
            <a:r>
              <a:rPr lang="en-US" sz="2400" dirty="0"/>
              <a:t>, </a:t>
            </a:r>
            <a:r>
              <a:rPr lang="en-US" sz="2400" dirty="0" err="1"/>
              <a:t>Matīss</a:t>
            </a:r>
            <a:r>
              <a:rPr lang="en-US" sz="2400" dirty="0"/>
              <a:t> </a:t>
            </a:r>
            <a:r>
              <a:rPr lang="en-US" sz="2400" dirty="0" err="1"/>
              <a:t>viena</a:t>
            </a:r>
            <a:r>
              <a:rPr lang="en-US" sz="2400" dirty="0"/>
              <a:t> </a:t>
            </a:r>
            <a:r>
              <a:rPr lang="en-US" sz="2400" dirty="0" err="1"/>
              <a:t>balsī</a:t>
            </a:r>
            <a:r>
              <a:rPr lang="en-US" sz="2400" dirty="0"/>
              <a:t> </a:t>
            </a:r>
            <a:r>
              <a:rPr lang="en-US" sz="2400" dirty="0" err="1"/>
              <a:t>ar</a:t>
            </a:r>
            <a:r>
              <a:rPr lang="en-US" sz="2400" dirty="0"/>
              <a:t> </a:t>
            </a:r>
            <a:r>
              <a:rPr lang="en-US" sz="2400" dirty="0" err="1"/>
              <a:t>veco</a:t>
            </a:r>
            <a:r>
              <a:rPr lang="en-US" sz="2400" dirty="0"/>
              <a:t> </a:t>
            </a:r>
            <a:r>
              <a:rPr lang="en-US" sz="2400" dirty="0" err="1"/>
              <a:t>ebreju</a:t>
            </a:r>
            <a:r>
              <a:rPr lang="en-US" sz="2400" dirty="0"/>
              <a:t>, </a:t>
            </a:r>
            <a:r>
              <a:rPr lang="en-US" sz="2400" dirty="0" err="1"/>
              <a:t>kurš</a:t>
            </a:r>
            <a:r>
              <a:rPr lang="en-US" sz="2400" dirty="0"/>
              <a:t> </a:t>
            </a:r>
            <a:r>
              <a:rPr lang="en-US" sz="2400" dirty="0" err="1"/>
              <a:t>lūdzas</a:t>
            </a:r>
            <a:r>
              <a:rPr lang="en-US" sz="2400" dirty="0"/>
              <a:t> </a:t>
            </a:r>
            <a:r>
              <a:rPr lang="en-US" sz="2400" i="1" dirty="0" err="1"/>
              <a:t>Šma</a:t>
            </a:r>
            <a:r>
              <a:rPr lang="en-US" sz="2400" i="1" dirty="0"/>
              <a:t> Israel</a:t>
            </a:r>
            <a:r>
              <a:rPr lang="en-US" sz="2400" dirty="0"/>
              <a:t>, </a:t>
            </a:r>
            <a:r>
              <a:rPr lang="en-US" sz="2400" dirty="0" err="1"/>
              <a:t>skaita</a:t>
            </a:r>
            <a:r>
              <a:rPr lang="en-US" sz="2400" dirty="0"/>
              <a:t>: “</a:t>
            </a:r>
            <a:r>
              <a:rPr lang="en-US" sz="2400" dirty="0" err="1"/>
              <a:t>Kungs</a:t>
            </a:r>
            <a:r>
              <a:rPr lang="en-US" sz="2400" dirty="0"/>
              <a:t>, </a:t>
            </a:r>
            <a:r>
              <a:rPr lang="en-US" sz="2400" dirty="0" err="1"/>
              <a:t>Jēzu</a:t>
            </a:r>
            <a:r>
              <a:rPr lang="en-US" sz="2400" dirty="0"/>
              <a:t> </a:t>
            </a:r>
            <a:r>
              <a:rPr lang="en-US" sz="2400" dirty="0" err="1"/>
              <a:t>Kristu</a:t>
            </a:r>
            <a:r>
              <a:rPr lang="en-US" sz="2400" dirty="0"/>
              <a:t>, </a:t>
            </a:r>
            <a:r>
              <a:rPr lang="en-US" sz="2400" dirty="0" err="1"/>
              <a:t>apžēlojies</a:t>
            </a:r>
            <a:r>
              <a:rPr lang="en-US" sz="2400" dirty="0"/>
              <a:t> par mums.”</a:t>
            </a:r>
            <a:r>
              <a:rPr lang="lv-LV" sz="2400" dirty="0"/>
              <a:t>. Bet tad Matīsam pieaug niknums uz Dievu. Tā ir viņa ticības zaudēšana. Arī pats autors atsakās no vārdiem, aprakstot notikumus Rumbulā – romāns beidzas ar vairākām lapaspusēm, kurās teksts ir aizvietots ar daudzpunktu zīmēm, it kā atdarinot šāvienus un vienlaikus skaitot aprauktos </a:t>
            </a:r>
            <a:r>
              <a:rPr lang="lv-LV" sz="2400" dirty="0" smtClean="0"/>
              <a:t>likteņus.</a:t>
            </a:r>
          </a:p>
          <a:p>
            <a:pPr marL="0" indent="0">
              <a:buNone/>
            </a:pPr>
            <a:endParaRPr lang="lv-LV" dirty="0" smtClean="0"/>
          </a:p>
          <a:p>
            <a:pPr marL="0" indent="0">
              <a:buNone/>
            </a:pPr>
            <a:endParaRPr lang="lv-LV" dirty="0"/>
          </a:p>
        </p:txBody>
      </p:sp>
    </p:spTree>
    <p:extLst>
      <p:ext uri="{BB962C8B-B14F-4D97-AF65-F5344CB8AC3E}">
        <p14:creationId xmlns:p14="http://schemas.microsoft.com/office/powerpoint/2010/main" val="326098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Ebreju teksts mūsdienu latviešu literatūrā</a:t>
            </a:r>
            <a:endParaRPr lang="lv-LV" dirty="0"/>
          </a:p>
        </p:txBody>
      </p:sp>
      <p:sp>
        <p:nvSpPr>
          <p:cNvPr id="3" name="Content Placeholder 2"/>
          <p:cNvSpPr>
            <a:spLocks noGrp="1"/>
          </p:cNvSpPr>
          <p:nvPr>
            <p:ph idx="1"/>
          </p:nvPr>
        </p:nvSpPr>
        <p:spPr/>
        <p:txBody>
          <a:bodyPr>
            <a:normAutofit/>
          </a:bodyPr>
          <a:lstStyle/>
          <a:p>
            <a:pPr algn="just"/>
            <a:r>
              <a:rPr lang="lv-LV" sz="2400" dirty="0"/>
              <a:t>Guntis </a:t>
            </a:r>
            <a:r>
              <a:rPr lang="lv-LV" sz="2400" dirty="0" smtClean="0"/>
              <a:t>Berelis</a:t>
            </a:r>
            <a:r>
              <a:rPr lang="en-US" sz="2400" dirty="0" smtClean="0"/>
              <a:t>,</a:t>
            </a:r>
            <a:r>
              <a:rPr lang="lv-LV" sz="2400" dirty="0" smtClean="0"/>
              <a:t> </a:t>
            </a:r>
            <a:r>
              <a:rPr lang="lv-LV" sz="2400" dirty="0"/>
              <a:t>romāns “Vārdiem </a:t>
            </a:r>
            <a:r>
              <a:rPr lang="lv-LV" sz="2400" dirty="0" smtClean="0"/>
              <a:t>nebija vietas”</a:t>
            </a:r>
            <a:r>
              <a:rPr lang="en-US" sz="2400" dirty="0" smtClean="0"/>
              <a:t> (2015)</a:t>
            </a:r>
          </a:p>
          <a:p>
            <a:pPr marL="0" indent="0" algn="just">
              <a:buNone/>
            </a:pPr>
            <a:r>
              <a:rPr lang="lv-LV" sz="2400" dirty="0"/>
              <a:t>1913. gadā Ventspilī un Rīgā uzņemta melnbaltā mēmā </a:t>
            </a:r>
            <a:r>
              <a:rPr lang="lv-LV" sz="2400" dirty="0" err="1"/>
              <a:t>spēlfilma</a:t>
            </a:r>
            <a:r>
              <a:rPr lang="lv-LV" sz="2400" dirty="0"/>
              <a:t> “Vu iz </a:t>
            </a:r>
            <a:r>
              <a:rPr lang="lv-LV" sz="2400" dirty="0" err="1"/>
              <a:t>emes</a:t>
            </a:r>
            <a:r>
              <a:rPr lang="lv-LV" sz="2400" dirty="0"/>
              <a:t>?” – “Kur patiesība? Ebreju </a:t>
            </a:r>
            <a:r>
              <a:rPr lang="lv-LV" sz="2400" dirty="0" err="1"/>
              <a:t>kursistes</a:t>
            </a:r>
            <a:r>
              <a:rPr lang="lv-LV" sz="2400" dirty="0"/>
              <a:t> traģēdija</a:t>
            </a:r>
            <a:endParaRPr lang="lv-LV" sz="2400" dirty="0"/>
          </a:p>
        </p:txBody>
      </p:sp>
    </p:spTree>
    <p:extLst>
      <p:ext uri="{BB962C8B-B14F-4D97-AF65-F5344CB8AC3E}">
        <p14:creationId xmlns:p14="http://schemas.microsoft.com/office/powerpoint/2010/main" val="267645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19. gs. OTRĀ PUSE</a:t>
            </a:r>
            <a:endParaRPr lang="lv-LV" dirty="0"/>
          </a:p>
        </p:txBody>
      </p:sp>
      <p:sp>
        <p:nvSpPr>
          <p:cNvPr id="3" name="Content Placeholder 2"/>
          <p:cNvSpPr>
            <a:spLocks noGrp="1"/>
          </p:cNvSpPr>
          <p:nvPr>
            <p:ph idx="1"/>
          </p:nvPr>
        </p:nvSpPr>
        <p:spPr/>
        <p:txBody>
          <a:bodyPr/>
          <a:lstStyle/>
          <a:p>
            <a:pPr lvl="0"/>
            <a:r>
              <a:rPr lang="lv-LV" sz="2400" dirty="0"/>
              <a:t>Teksti, kuros ebreju tēli parādās kā fona personāži.</a:t>
            </a:r>
          </a:p>
          <a:p>
            <a:pPr lvl="0"/>
            <a:r>
              <a:rPr lang="lv-LV" sz="2400" dirty="0"/>
              <a:t>Teksti, kuri vai nu ir veltīti ebreju tēmai, vai nu personāžiem - ebrejiem ir liela lomā kopējā personāžu sistēmā.</a:t>
            </a:r>
          </a:p>
          <a:p>
            <a:pPr marL="0" indent="0">
              <a:buNone/>
            </a:pPr>
            <a:endParaRPr lang="lv-LV" sz="2400" i="1" dirty="0" smtClean="0"/>
          </a:p>
          <a:p>
            <a:pPr marL="0" indent="0">
              <a:buNone/>
            </a:pPr>
            <a:r>
              <a:rPr lang="lv-LV" sz="2400" i="1" dirty="0" smtClean="0"/>
              <a:t>19. gs. literatūrā par tradicionālu kļūst žīds – tirgonis, kas principā ilustrē esošo ekonomisko situāciju. </a:t>
            </a:r>
          </a:p>
          <a:p>
            <a:pPr marL="0" indent="0">
              <a:buNone/>
            </a:pPr>
            <a:endParaRPr lang="lv-LV" dirty="0"/>
          </a:p>
        </p:txBody>
      </p:sp>
      <p:sp>
        <p:nvSpPr>
          <p:cNvPr id="4" name="Rectangle 3"/>
          <p:cNvSpPr/>
          <p:nvPr/>
        </p:nvSpPr>
        <p:spPr>
          <a:xfrm>
            <a:off x="-2862263" y="-400953"/>
            <a:ext cx="6096001" cy="646331"/>
          </a:xfrm>
          <a:prstGeom prst="rect">
            <a:avLst/>
          </a:prstGeom>
        </p:spPr>
        <p:txBody>
          <a:bodyPr>
            <a:spAutoFit/>
          </a:bodyPr>
          <a:lstStyle/>
          <a:p>
            <a:r>
              <a:rPr lang="lv-LV" dirty="0" smtClean="0"/>
              <a:t>19. gs. literatūrā par tradicionālu kļūst žīds – tirgonis, kas principā ilustrē esošo ekonomisko situāciju. </a:t>
            </a:r>
          </a:p>
        </p:txBody>
      </p:sp>
    </p:spTree>
    <p:extLst>
      <p:ext uri="{BB962C8B-B14F-4D97-AF65-F5344CB8AC3E}">
        <p14:creationId xmlns:p14="http://schemas.microsoft.com/office/powerpoint/2010/main" val="3300734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19. gs. OTRĀ PUSE</a:t>
            </a:r>
          </a:p>
        </p:txBody>
      </p:sp>
      <p:sp>
        <p:nvSpPr>
          <p:cNvPr id="3" name="Content Placeholder 2"/>
          <p:cNvSpPr>
            <a:spLocks noGrp="1"/>
          </p:cNvSpPr>
          <p:nvPr>
            <p:ph idx="1"/>
          </p:nvPr>
        </p:nvSpPr>
        <p:spPr/>
        <p:txBody>
          <a:bodyPr>
            <a:normAutofit/>
          </a:bodyPr>
          <a:lstStyle/>
          <a:p>
            <a:r>
              <a:rPr lang="lv-LV" sz="2400" dirty="0"/>
              <a:t>R. Blaumaņa stāsts “Trakais Īzaks</a:t>
            </a:r>
            <a:r>
              <a:rPr lang="lv-LV" sz="2400" dirty="0" smtClean="0"/>
              <a:t>” (1887)</a:t>
            </a:r>
          </a:p>
          <a:p>
            <a:endParaRPr lang="lv-LV" sz="2400" dirty="0"/>
          </a:p>
          <a:p>
            <a:pPr marL="0" indent="0">
              <a:buNone/>
            </a:pPr>
            <a:r>
              <a:rPr lang="lv-LV" sz="2400" dirty="0"/>
              <a:t>Ebreju personāžs tuvs tradicionālajām, vēsturiskajām prototipam atbilstošajām tēlam, – apkārt braukātājs (</a:t>
            </a:r>
            <a:r>
              <a:rPr lang="lv-LV" sz="2400" dirty="0" err="1"/>
              <a:t>andelnieks</a:t>
            </a:r>
            <a:r>
              <a:rPr lang="lv-LV" sz="2400" dirty="0"/>
              <a:t>) Ī</a:t>
            </a:r>
            <a:r>
              <a:rPr lang="lv-LV" sz="2400" dirty="0" smtClean="0"/>
              <a:t>zaks</a:t>
            </a:r>
            <a:r>
              <a:rPr lang="lv-LV" sz="2400" dirty="0"/>
              <a:t>. </a:t>
            </a:r>
          </a:p>
        </p:txBody>
      </p:sp>
    </p:spTree>
    <p:extLst>
      <p:ext uri="{BB962C8B-B14F-4D97-AF65-F5344CB8AC3E}">
        <p14:creationId xmlns:p14="http://schemas.microsoft.com/office/powerpoint/2010/main" val="3561118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19. gs. OTRĀ PUSE</a:t>
            </a:r>
          </a:p>
        </p:txBody>
      </p:sp>
      <p:sp>
        <p:nvSpPr>
          <p:cNvPr id="3" name="Content Placeholder 2"/>
          <p:cNvSpPr>
            <a:spLocks noGrp="1"/>
          </p:cNvSpPr>
          <p:nvPr>
            <p:ph idx="1"/>
          </p:nvPr>
        </p:nvSpPr>
        <p:spPr/>
        <p:txBody>
          <a:bodyPr>
            <a:normAutofit/>
          </a:bodyPr>
          <a:lstStyle/>
          <a:p>
            <a:r>
              <a:rPr lang="lv-LV" sz="2400" dirty="0"/>
              <a:t>Jāņa </a:t>
            </a:r>
            <a:r>
              <a:rPr lang="lv-LV" sz="2400" dirty="0" err="1"/>
              <a:t>Purapuķes</a:t>
            </a:r>
            <a:r>
              <a:rPr lang="lv-LV" sz="2400" dirty="0"/>
              <a:t> romāns “Savs kaktiņš, savs stūrītis zemītes” </a:t>
            </a:r>
            <a:r>
              <a:rPr lang="lv-LV" sz="2400" dirty="0" smtClean="0"/>
              <a:t> (1898)</a:t>
            </a:r>
          </a:p>
          <a:p>
            <a:pPr marL="0" indent="0">
              <a:buNone/>
            </a:pPr>
            <a:endParaRPr lang="lv-LV" sz="2400" dirty="0"/>
          </a:p>
          <a:p>
            <a:pPr marL="0" indent="0">
              <a:buNone/>
            </a:pPr>
            <a:r>
              <a:rPr lang="lv-LV" sz="2400" dirty="0" err="1"/>
              <a:t>Purapuķes</a:t>
            </a:r>
            <a:r>
              <a:rPr lang="lv-LV" sz="2400" dirty="0"/>
              <a:t> skatījumā, ebreji ir sastāvdaļa no zemnieku dzīves, bet tieši viņi ir viens no apgrūtinājumiem, kuru zemniekiem jāpārvar, tikšanās ar viņiem un naudas aizdošana ir pārbaudījums, kuru jāiztur, savu zemi apkopjot. </a:t>
            </a:r>
          </a:p>
        </p:txBody>
      </p:sp>
    </p:spTree>
    <p:extLst>
      <p:ext uri="{BB962C8B-B14F-4D97-AF65-F5344CB8AC3E}">
        <p14:creationId xmlns:p14="http://schemas.microsoft.com/office/powerpoint/2010/main" val="4046515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a:t>Reiņa un Matīsa Kaudzīšu romāns “Mērnieku laiki” (1879</a:t>
            </a:r>
            <a:r>
              <a:rPr lang="lv-LV" dirty="0" smtClean="0"/>
              <a:t>)</a:t>
            </a:r>
            <a:r>
              <a:rPr lang="lv-LV" dirty="0"/>
              <a:t> </a:t>
            </a:r>
            <a:endParaRPr lang="lv-LV" dirty="0" smtClean="0"/>
          </a:p>
          <a:p>
            <a:pPr marL="0" indent="0">
              <a:buNone/>
            </a:pPr>
            <a:r>
              <a:rPr lang="lv-LV" dirty="0" smtClean="0"/>
              <a:t>Romānā </a:t>
            </a:r>
            <a:r>
              <a:rPr lang="lv-LV" dirty="0"/>
              <a:t>ebreju teksts sadzīviskajā līmenī parādās sekundāri. Brāļu Kaudzīšu „Mērnieku laikos” žīds ir minēts vairāk nekā 15 reizes. Turklāt, neskatoties uz tēla epizodisko lomu romānā, tas parādās visās iespējamās </a:t>
            </a:r>
            <a:r>
              <a:rPr lang="lv-LV" dirty="0" err="1"/>
              <a:t>konotācijās</a:t>
            </a:r>
            <a:r>
              <a:rPr lang="lv-LV" dirty="0" smtClean="0"/>
              <a:t>.</a:t>
            </a:r>
            <a:r>
              <a:rPr lang="lv-LV" dirty="0"/>
              <a:t> </a:t>
            </a:r>
            <a:endParaRPr lang="lv-LV" dirty="0" smtClean="0"/>
          </a:p>
          <a:p>
            <a:pPr marL="0" indent="0">
              <a:buNone/>
            </a:pPr>
            <a:endParaRPr lang="lv-LV" dirty="0"/>
          </a:p>
          <a:p>
            <a:pPr marL="0" indent="0">
              <a:buNone/>
            </a:pPr>
            <a:r>
              <a:rPr lang="lv-LV" dirty="0" smtClean="0"/>
              <a:t>Kaspars </a:t>
            </a:r>
            <a:r>
              <a:rPr lang="lv-LV" dirty="0"/>
              <a:t>skaidro mātei (īstam ticības cilvēkam) savu attieksmi pret ticību un Dievu. Viņš runā par to, ka visus cilvēkus var sadalīt četrās šķirās, līdzīgi augiem: tie, kuri skaisti zied, bet nedod ražu (daudz runā par ticību, bet neapstiprina to ar darbiem); tie, kuri nezied, bet dod bagātu ražu (neparāda ticību, bet tic pa īstam); tie, kuri krāšņi zied un arī dod bagātu ražu (tic gan vārdos, gan darbos); un tie, kuri nedz zied, nedz dod ražu (kam ar ticību nav nekāda sakara). </a:t>
            </a:r>
            <a:endParaRPr lang="lv-LV" dirty="0" smtClean="0"/>
          </a:p>
          <a:p>
            <a:pPr marL="0" indent="0">
              <a:buNone/>
            </a:pPr>
            <a:endParaRPr lang="lv-LV" dirty="0"/>
          </a:p>
          <a:p>
            <a:pPr marL="0" indent="0">
              <a:buNone/>
            </a:pPr>
            <a:endParaRPr lang="lv-LV" dirty="0" smtClean="0"/>
          </a:p>
          <a:p>
            <a:pPr marL="0" indent="0">
              <a:buNone/>
            </a:pPr>
            <a:endParaRPr lang="lv-LV" dirty="0"/>
          </a:p>
        </p:txBody>
      </p:sp>
    </p:spTree>
    <p:extLst>
      <p:ext uri="{BB962C8B-B14F-4D97-AF65-F5344CB8AC3E}">
        <p14:creationId xmlns:p14="http://schemas.microsoft.com/office/powerpoint/2010/main" val="67443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Autofit/>
          </a:bodyPr>
          <a:lstStyle/>
          <a:p>
            <a:r>
              <a:rPr lang="lv-LV" sz="2400" dirty="0" smtClean="0"/>
              <a:t>Ādolfs Alunāns “</a:t>
            </a:r>
            <a:r>
              <a:rPr lang="lv-LV" sz="2400" dirty="0" err="1" smtClean="0"/>
              <a:t>Icigs</a:t>
            </a:r>
            <a:r>
              <a:rPr lang="lv-LV" sz="2400" dirty="0" smtClean="0"/>
              <a:t> </a:t>
            </a:r>
            <a:r>
              <a:rPr lang="lv-LV" sz="2400" dirty="0"/>
              <a:t>Mozes” (1876</a:t>
            </a:r>
            <a:r>
              <a:rPr lang="lv-LV" sz="2400" dirty="0" smtClean="0"/>
              <a:t>)</a:t>
            </a:r>
            <a:endParaRPr lang="lv-LV" sz="2400" dirty="0"/>
          </a:p>
          <a:p>
            <a:endParaRPr lang="lv-LV" sz="2400" dirty="0" smtClean="0"/>
          </a:p>
          <a:p>
            <a:pPr marL="0" indent="0">
              <a:buNone/>
            </a:pPr>
            <a:r>
              <a:rPr lang="lv-LV" sz="2400" dirty="0"/>
              <a:t>Alunāna lugā ebrejam </a:t>
            </a:r>
            <a:r>
              <a:rPr lang="lv-LV" sz="2400" dirty="0" err="1"/>
              <a:t>Icigam</a:t>
            </a:r>
            <a:r>
              <a:rPr lang="lv-LV" sz="2400" dirty="0"/>
              <a:t> Mozesam ir atvēlēta īpatnēja loma, kura viņa etniska piederība strādā uz darbojošās komiska tēla veidošanu. Ja no lugas-joka darbības izslēgt </a:t>
            </a:r>
            <a:r>
              <a:rPr lang="lv-LV" sz="2400" dirty="0" err="1"/>
              <a:t>Icigu</a:t>
            </a:r>
            <a:r>
              <a:rPr lang="lv-LV" sz="2400" dirty="0"/>
              <a:t>, tad darbība pārstāj būt komiskā, bet pārvērsās par dramatisko – centra nonāktu sociālais un personiskais konflikti, kuru lielāka personāžu daļa uztver kā neatrisināmo. Viss komiskais efekts bāzējas tikai uz personāža-ebreja</a:t>
            </a:r>
          </a:p>
        </p:txBody>
      </p:sp>
    </p:spTree>
    <p:extLst>
      <p:ext uri="{BB962C8B-B14F-4D97-AF65-F5344CB8AC3E}">
        <p14:creationId xmlns:p14="http://schemas.microsoft.com/office/powerpoint/2010/main" val="103479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R. Blaumaņa </a:t>
            </a:r>
            <a:r>
              <a:rPr lang="lv-LV" dirty="0" smtClean="0"/>
              <a:t>luga </a:t>
            </a:r>
            <a:r>
              <a:rPr lang="lv-LV" dirty="0"/>
              <a:t>“</a:t>
            </a:r>
            <a:r>
              <a:rPr lang="lv-LV" dirty="0" err="1"/>
              <a:t>Skroderdienas</a:t>
            </a:r>
            <a:r>
              <a:rPr lang="lv-LV" dirty="0"/>
              <a:t> </a:t>
            </a:r>
            <a:r>
              <a:rPr lang="lv-LV" dirty="0" err="1"/>
              <a:t>Silmačos</a:t>
            </a:r>
            <a:r>
              <a:rPr lang="lv-LV" dirty="0"/>
              <a:t>”(1902) </a:t>
            </a:r>
          </a:p>
        </p:txBody>
      </p:sp>
      <p:sp>
        <p:nvSpPr>
          <p:cNvPr id="3" name="Content Placeholder 2"/>
          <p:cNvSpPr>
            <a:spLocks noGrp="1"/>
          </p:cNvSpPr>
          <p:nvPr>
            <p:ph idx="1"/>
          </p:nvPr>
        </p:nvSpPr>
        <p:spPr/>
        <p:txBody>
          <a:bodyPr>
            <a:normAutofit/>
          </a:bodyPr>
          <a:lstStyle/>
          <a:p>
            <a:pPr algn="just"/>
            <a:r>
              <a:rPr lang="lv-LV" sz="2400" dirty="0"/>
              <a:t>R. Blaumanis veido </a:t>
            </a:r>
            <a:r>
              <a:rPr lang="lv-LV" sz="2400" dirty="0" err="1"/>
              <a:t>modelīgo</a:t>
            </a:r>
            <a:r>
              <a:rPr lang="lv-LV" sz="2400" dirty="0"/>
              <a:t> ebreju teksta latviešu literatūrā paraugu. Tieši pēc “</a:t>
            </a:r>
            <a:r>
              <a:rPr lang="lv-LV" sz="2400" dirty="0" err="1"/>
              <a:t>Skroderdienām</a:t>
            </a:r>
            <a:r>
              <a:rPr lang="lv-LV" sz="2400" dirty="0"/>
              <a:t> </a:t>
            </a:r>
            <a:r>
              <a:rPr lang="lv-LV" sz="2400" dirty="0" err="1"/>
              <a:t>Silmačos</a:t>
            </a:r>
            <a:r>
              <a:rPr lang="lv-LV" sz="2400" dirty="0"/>
              <a:t>”  publiskajā telpā daudzi vēlas nodemonstrēt ebreju reprezentāciju literatūrā, kur pārsvarā parādās tieši pozitīvais skatījums. Toties īstenībā Blaumanis noslēdz ļoti būtisku posmu latviešu literatūrā, kas raksturo ebreju tekstu kā obligātu sastāvdaļu, kas raksturo iekšējo kultūras modeli.</a:t>
            </a:r>
          </a:p>
        </p:txBody>
      </p:sp>
    </p:spTree>
    <p:extLst>
      <p:ext uri="{BB962C8B-B14F-4D97-AF65-F5344CB8AC3E}">
        <p14:creationId xmlns:p14="http://schemas.microsoft.com/office/powerpoint/2010/main" val="331300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b="1" dirty="0"/>
              <a:t>Ebreju tēli 20. gs. sākuma prozā</a:t>
            </a:r>
            <a:endParaRPr lang="lv-LV" dirty="0"/>
          </a:p>
        </p:txBody>
      </p:sp>
      <p:sp>
        <p:nvSpPr>
          <p:cNvPr id="3" name="Content Placeholder 2"/>
          <p:cNvSpPr>
            <a:spLocks noGrp="1"/>
          </p:cNvSpPr>
          <p:nvPr>
            <p:ph idx="1"/>
          </p:nvPr>
        </p:nvSpPr>
        <p:spPr/>
        <p:txBody>
          <a:bodyPr/>
          <a:lstStyle/>
          <a:p>
            <a:r>
              <a:rPr lang="lv-LV" dirty="0"/>
              <a:t>Apsīšu Jēkaba stāsts “Žīds iebraucis!” (1903</a:t>
            </a:r>
            <a:r>
              <a:rPr lang="lv-LV" dirty="0" smtClean="0"/>
              <a:t>)</a:t>
            </a:r>
          </a:p>
          <a:p>
            <a:r>
              <a:rPr lang="lv-LV" dirty="0"/>
              <a:t>Ernesta Birznieka-Upīša stāsts “</a:t>
            </a:r>
            <a:r>
              <a:rPr lang="lv-LV" dirty="0" err="1"/>
              <a:t>Seskiņš</a:t>
            </a:r>
            <a:r>
              <a:rPr lang="lv-LV" dirty="0"/>
              <a:t>”(1904</a:t>
            </a:r>
            <a:r>
              <a:rPr lang="lv-LV" dirty="0" smtClean="0"/>
              <a:t>)</a:t>
            </a:r>
          </a:p>
          <a:p>
            <a:r>
              <a:rPr lang="lv-LV" dirty="0" smtClean="0"/>
              <a:t> </a:t>
            </a:r>
            <a:r>
              <a:rPr lang="lv-LV" dirty="0" err="1"/>
              <a:t>Edvarda</a:t>
            </a:r>
            <a:r>
              <a:rPr lang="lv-LV" dirty="0"/>
              <a:t> Vulfa stāsts “Svešais žīds” (1915</a:t>
            </a:r>
            <a:r>
              <a:rPr lang="lv-LV" dirty="0" smtClean="0"/>
              <a:t>)</a:t>
            </a:r>
          </a:p>
          <a:p>
            <a:endParaRPr lang="lv-LV" dirty="0" smtClean="0"/>
          </a:p>
          <a:p>
            <a:endParaRPr lang="lv-LV" dirty="0"/>
          </a:p>
        </p:txBody>
      </p:sp>
    </p:spTree>
    <p:extLst>
      <p:ext uri="{BB962C8B-B14F-4D97-AF65-F5344CB8AC3E}">
        <p14:creationId xmlns:p14="http://schemas.microsoft.com/office/powerpoint/2010/main" val="37225735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135</TotalTime>
  <Words>1325</Words>
  <Application>Microsoft Office PowerPoint</Application>
  <PresentationFormat>Widescreen</PresentationFormat>
  <Paragraphs>69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Trebuchet MS</vt:lpstr>
      <vt:lpstr>Wingdings 3</vt:lpstr>
      <vt:lpstr>Facet</vt:lpstr>
      <vt:lpstr>SAVĒJIE VAI SVEŠIE? EBREJA TĒLS LATVIEŠU LITERATŪRĀ</vt:lpstr>
      <vt:lpstr>SĀKUMS</vt:lpstr>
      <vt:lpstr>19. gs. OTRĀ PUSE</vt:lpstr>
      <vt:lpstr>19. gs. OTRĀ PUSE</vt:lpstr>
      <vt:lpstr>19. gs. OTRĀ PUSE</vt:lpstr>
      <vt:lpstr>PowerPoint Presentation</vt:lpstr>
      <vt:lpstr>PowerPoint Presentation</vt:lpstr>
      <vt:lpstr>R. Blaumaņa luga “Skroderdienas Silmačos”(1902) </vt:lpstr>
      <vt:lpstr>Ebreju tēli 20. gs. sākuma prozā</vt:lpstr>
      <vt:lpstr>Augusts Deglavs «Žīdu meitiņa»</vt:lpstr>
      <vt:lpstr>Jānis Ezeriņš «Pūra nauda»(1923)</vt:lpstr>
      <vt:lpstr>Jānis Poruks un ebreju tēma</vt:lpstr>
      <vt:lpstr>Andrieva Niedras romāns “Kad mēness dilst” (1902)</vt:lpstr>
      <vt:lpstr>Nacionālās identitātes meklējumi un ebreju teksts </vt:lpstr>
      <vt:lpstr>Rainis un ebreji</vt:lpstr>
      <vt:lpstr>Holokausta tēma latviešu literatūrā</vt:lpstr>
      <vt:lpstr>Holokausta tēma latviešu literatūrā</vt:lpstr>
      <vt:lpstr>Holokausta tēma latviešu literatūrā</vt:lpstr>
      <vt:lpstr>Holokausta tēma latviešu literatūrā</vt:lpstr>
      <vt:lpstr>Ebreju teksts mūsdienu latviešu literatūrā </vt:lpstr>
      <vt:lpstr>Ebreju teksts mūsdienu latviešu literatūrā</vt:lpstr>
      <vt:lpstr>Ebreju teksts mūsdienu latviešu literatūrā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SAVĒJIE VAI SVEŠIE? EBREJA TĒLS LATVIEŠU LITERATŪRĀ</dc:title>
  <dc:creator>Elina Vasiljeva</dc:creator>
  <cp:lastModifiedBy>Elina Vasiljeva</cp:lastModifiedBy>
  <cp:revision>8</cp:revision>
  <dcterms:created xsi:type="dcterms:W3CDTF">2017-09-03T05:11:58Z</dcterms:created>
  <dcterms:modified xsi:type="dcterms:W3CDTF">2017-09-03T17:52:23Z</dcterms:modified>
</cp:coreProperties>
</file>